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640000"/>
    <a:srgbClr val="FF0000"/>
    <a:srgbClr val="CC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5446FA-8660-432B-B68C-209A1F8BF61D}" type="datetimeFigureOut">
              <a:rPr lang="en-US" smtClean="0"/>
              <a:t>9/29/2009</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258E8E2-DE05-40DB-AE1B-66E9E8B8A15F}" type="slidenum">
              <a:rPr lang="en-AU" smtClean="0"/>
              <a:t>‹#›</a:t>
            </a:fld>
            <a:endParaRPr lang="en-A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1258E8E2-DE05-40DB-AE1B-66E9E8B8A15F}" type="slidenum">
              <a:rPr lang="en-AU" smtClean="0"/>
              <a:t>1</a:t>
            </a:fld>
            <a:endParaRPr lang="en-A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9E1CBCAD-1754-4DE7-8730-7AFF8A0FD18D}" type="datetimeFigureOut">
              <a:rPr lang="en-US" smtClean="0"/>
              <a:t>9/29/2009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C574978-6512-441F-A486-EA6CE1168429}" type="slidenum">
              <a:rPr lang="en-AU" smtClean="0"/>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E1CBCAD-1754-4DE7-8730-7AFF8A0FD18D}" type="datetimeFigureOut">
              <a:rPr lang="en-US" smtClean="0"/>
              <a:t>9/29/2009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C574978-6512-441F-A486-EA6CE1168429}" type="slidenum">
              <a:rPr lang="en-AU" smtClean="0"/>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E1CBCAD-1754-4DE7-8730-7AFF8A0FD18D}" type="datetimeFigureOut">
              <a:rPr lang="en-US" smtClean="0"/>
              <a:t>9/29/2009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C574978-6512-441F-A486-EA6CE1168429}" type="slidenum">
              <a:rPr lang="en-AU" smtClean="0"/>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E1CBCAD-1754-4DE7-8730-7AFF8A0FD18D}" type="datetimeFigureOut">
              <a:rPr lang="en-US" smtClean="0"/>
              <a:t>9/29/2009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C574978-6512-441F-A486-EA6CE1168429}" type="slidenum">
              <a:rPr lang="en-AU" smtClean="0"/>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E1CBCAD-1754-4DE7-8730-7AFF8A0FD18D}" type="datetimeFigureOut">
              <a:rPr lang="en-US" smtClean="0"/>
              <a:t>9/29/2009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C574978-6512-441F-A486-EA6CE1168429}" type="slidenum">
              <a:rPr lang="en-AU" smtClean="0"/>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9E1CBCAD-1754-4DE7-8730-7AFF8A0FD18D}" type="datetimeFigureOut">
              <a:rPr lang="en-US" smtClean="0"/>
              <a:t>9/29/2009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C574978-6512-441F-A486-EA6CE1168429}" type="slidenum">
              <a:rPr lang="en-AU" smtClean="0"/>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9E1CBCAD-1754-4DE7-8730-7AFF8A0FD18D}" type="datetimeFigureOut">
              <a:rPr lang="en-US" smtClean="0"/>
              <a:t>9/29/2009</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4C574978-6512-441F-A486-EA6CE1168429}" type="slidenum">
              <a:rPr lang="en-AU" smtClean="0"/>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9E1CBCAD-1754-4DE7-8730-7AFF8A0FD18D}" type="datetimeFigureOut">
              <a:rPr lang="en-US" smtClean="0"/>
              <a:t>9/29/2009</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4C574978-6512-441F-A486-EA6CE1168429}" type="slidenum">
              <a:rPr lang="en-AU" smtClean="0"/>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1CBCAD-1754-4DE7-8730-7AFF8A0FD18D}" type="datetimeFigureOut">
              <a:rPr lang="en-US" smtClean="0"/>
              <a:t>9/29/2009</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4C574978-6512-441F-A486-EA6CE1168429}" type="slidenum">
              <a:rPr lang="en-AU" smtClean="0"/>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1CBCAD-1754-4DE7-8730-7AFF8A0FD18D}" type="datetimeFigureOut">
              <a:rPr lang="en-US" smtClean="0"/>
              <a:t>9/29/2009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C574978-6512-441F-A486-EA6CE1168429}" type="slidenum">
              <a:rPr lang="en-AU" smtClean="0"/>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1CBCAD-1754-4DE7-8730-7AFF8A0FD18D}" type="datetimeFigureOut">
              <a:rPr lang="en-US" smtClean="0"/>
              <a:t>9/29/2009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C574978-6512-441F-A486-EA6CE1168429}" type="slidenum">
              <a:rPr lang="en-AU" smtClean="0"/>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1CBCAD-1754-4DE7-8730-7AFF8A0FD18D}" type="datetimeFigureOut">
              <a:rPr lang="en-US" smtClean="0"/>
              <a:t>9/29/2009</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574978-6512-441F-A486-EA6CE1168429}" type="slidenum">
              <a:rPr lang="en-AU" smtClean="0"/>
              <a:t>‹#›</a:t>
            </a:fld>
            <a:endParaRPr lang="en-A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gif"/></Relationships>
</file>

<file path=ppt/slides/_rels/slide7.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14348" y="357166"/>
            <a:ext cx="7772400" cy="1470025"/>
          </a:xfrm>
        </p:spPr>
        <p:txBody>
          <a:bodyPr>
            <a:normAutofit fontScale="90000"/>
          </a:bodyPr>
          <a:lstStyle/>
          <a:p>
            <a:r>
              <a:rPr lang="en-AU" b="1" u="sng" dirty="0" smtClean="0">
                <a:solidFill>
                  <a:schemeClr val="accent5">
                    <a:lumMod val="50000"/>
                  </a:schemeClr>
                </a:solidFill>
              </a:rPr>
              <a:t/>
            </a:r>
            <a:br>
              <a:rPr lang="en-AU" b="1" u="sng" dirty="0" smtClean="0">
                <a:solidFill>
                  <a:schemeClr val="accent5">
                    <a:lumMod val="50000"/>
                  </a:schemeClr>
                </a:solidFill>
              </a:rPr>
            </a:br>
            <a:r>
              <a:rPr lang="en-AU" b="1" u="sng" dirty="0">
                <a:solidFill>
                  <a:schemeClr val="accent5">
                    <a:lumMod val="50000"/>
                  </a:schemeClr>
                </a:solidFill>
              </a:rPr>
              <a:t/>
            </a:r>
            <a:br>
              <a:rPr lang="en-AU" b="1" u="sng" dirty="0">
                <a:solidFill>
                  <a:schemeClr val="accent5">
                    <a:lumMod val="50000"/>
                  </a:schemeClr>
                </a:solidFill>
              </a:rPr>
            </a:br>
            <a:r>
              <a:rPr lang="en-AU" b="1" u="sng" dirty="0" smtClean="0">
                <a:solidFill>
                  <a:schemeClr val="accent5">
                    <a:lumMod val="50000"/>
                  </a:schemeClr>
                </a:solidFill>
              </a:rPr>
              <a:t/>
            </a:r>
            <a:br>
              <a:rPr lang="en-AU" b="1" u="sng" dirty="0" smtClean="0">
                <a:solidFill>
                  <a:schemeClr val="accent5">
                    <a:lumMod val="50000"/>
                  </a:schemeClr>
                </a:solidFill>
              </a:rPr>
            </a:br>
            <a:r>
              <a:rPr lang="en-AU" b="1" u="sng" dirty="0">
                <a:solidFill>
                  <a:schemeClr val="accent5">
                    <a:lumMod val="50000"/>
                  </a:schemeClr>
                </a:solidFill>
              </a:rPr>
              <a:t/>
            </a:r>
            <a:br>
              <a:rPr lang="en-AU" b="1" u="sng" dirty="0">
                <a:solidFill>
                  <a:schemeClr val="accent5">
                    <a:lumMod val="50000"/>
                  </a:schemeClr>
                </a:solidFill>
              </a:rPr>
            </a:br>
            <a:r>
              <a:rPr lang="en-AU" b="1" u="sng" dirty="0" smtClean="0">
                <a:solidFill>
                  <a:schemeClr val="accent5">
                    <a:lumMod val="50000"/>
                  </a:schemeClr>
                </a:solidFill>
              </a:rPr>
              <a:t/>
            </a:r>
            <a:br>
              <a:rPr lang="en-AU" b="1" u="sng" dirty="0" smtClean="0">
                <a:solidFill>
                  <a:schemeClr val="accent5">
                    <a:lumMod val="50000"/>
                  </a:schemeClr>
                </a:solidFill>
              </a:rPr>
            </a:br>
            <a:r>
              <a:rPr lang="en-AU" b="1" u="sng" dirty="0">
                <a:solidFill>
                  <a:schemeClr val="accent5">
                    <a:lumMod val="50000"/>
                  </a:schemeClr>
                </a:solidFill>
              </a:rPr>
              <a:t/>
            </a:r>
            <a:br>
              <a:rPr lang="en-AU" b="1" u="sng" dirty="0">
                <a:solidFill>
                  <a:schemeClr val="accent5">
                    <a:lumMod val="50000"/>
                  </a:schemeClr>
                </a:solidFill>
              </a:rPr>
            </a:br>
            <a:r>
              <a:rPr lang="en-AU" b="1" u="sng" dirty="0" smtClean="0">
                <a:solidFill>
                  <a:schemeClr val="accent5">
                    <a:lumMod val="50000"/>
                  </a:schemeClr>
                </a:solidFill>
              </a:rPr>
              <a:t/>
            </a:r>
            <a:br>
              <a:rPr lang="en-AU" b="1" u="sng" dirty="0" smtClean="0">
                <a:solidFill>
                  <a:schemeClr val="accent5">
                    <a:lumMod val="50000"/>
                  </a:schemeClr>
                </a:solidFill>
              </a:rPr>
            </a:br>
            <a:r>
              <a:rPr lang="en-AU" b="1" u="sng" dirty="0" smtClean="0">
                <a:solidFill>
                  <a:schemeClr val="accent5">
                    <a:lumMod val="50000"/>
                  </a:schemeClr>
                </a:solidFill>
              </a:rPr>
              <a:t/>
            </a:r>
            <a:br>
              <a:rPr lang="en-AU" b="1" u="sng" dirty="0" smtClean="0">
                <a:solidFill>
                  <a:schemeClr val="accent5">
                    <a:lumMod val="50000"/>
                  </a:schemeClr>
                </a:solidFill>
              </a:rPr>
            </a:br>
            <a:r>
              <a:rPr lang="en-AU" sz="7300" b="1" u="sng" dirty="0" smtClean="0">
                <a:solidFill>
                  <a:schemeClr val="accent5">
                    <a:lumMod val="50000"/>
                  </a:schemeClr>
                </a:solidFill>
              </a:rPr>
              <a:t>Photographic And Digital Media Animation Task</a:t>
            </a:r>
            <a:r>
              <a:rPr lang="en-AU" sz="7300" b="1" u="sng" dirty="0">
                <a:solidFill>
                  <a:schemeClr val="accent5">
                    <a:lumMod val="50000"/>
                  </a:schemeClr>
                </a:solidFill>
              </a:rPr>
              <a:t/>
            </a:r>
            <a:br>
              <a:rPr lang="en-AU" sz="7300" b="1" u="sng" dirty="0">
                <a:solidFill>
                  <a:schemeClr val="accent5">
                    <a:lumMod val="50000"/>
                  </a:schemeClr>
                </a:solidFill>
              </a:rPr>
            </a:br>
            <a:endParaRPr lang="en-AU" sz="7300" u="sng" dirty="0">
              <a:solidFill>
                <a:schemeClr val="accent5">
                  <a:lumMod val="50000"/>
                </a:schemeClr>
              </a:solidFill>
            </a:endParaRPr>
          </a:p>
        </p:txBody>
      </p:sp>
      <p:sp>
        <p:nvSpPr>
          <p:cNvPr id="8" name="Rectangle 7"/>
          <p:cNvSpPr/>
          <p:nvPr/>
        </p:nvSpPr>
        <p:spPr>
          <a:xfrm>
            <a:off x="2355463" y="2967335"/>
            <a:ext cx="184731"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0000" b="-5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solidFill>
                  <a:schemeClr val="accent4">
                    <a:lumMod val="50000"/>
                  </a:schemeClr>
                </a:solidFill>
                <a:latin typeface="Bleeding Cowboys" pitchFamily="2" charset="0"/>
              </a:rPr>
              <a:t>The Artist</a:t>
            </a:r>
            <a:endParaRPr lang="en-AU" u="sng" dirty="0">
              <a:solidFill>
                <a:schemeClr val="accent4">
                  <a:lumMod val="50000"/>
                </a:schemeClr>
              </a:solidFill>
              <a:latin typeface="Bleeding Cowboys" pitchFamily="2" charset="0"/>
            </a:endParaRPr>
          </a:p>
        </p:txBody>
      </p:sp>
      <p:sp>
        <p:nvSpPr>
          <p:cNvPr id="3" name="Content Placeholder 2"/>
          <p:cNvSpPr>
            <a:spLocks noGrp="1"/>
          </p:cNvSpPr>
          <p:nvPr>
            <p:ph idx="1"/>
          </p:nvPr>
        </p:nvSpPr>
        <p:spPr/>
        <p:txBody>
          <a:bodyPr/>
          <a:lstStyle/>
          <a:p>
            <a:pPr>
              <a:buNone/>
            </a:pPr>
            <a:r>
              <a:rPr lang="en-US" dirty="0" smtClean="0"/>
              <a:t>    </a:t>
            </a:r>
          </a:p>
          <a:p>
            <a:pPr>
              <a:buNone/>
            </a:pPr>
            <a:r>
              <a:rPr lang="en-US" b="1" dirty="0">
                <a:solidFill>
                  <a:schemeClr val="accent1">
                    <a:lumMod val="50000"/>
                  </a:schemeClr>
                </a:solidFill>
              </a:rPr>
              <a:t> </a:t>
            </a:r>
            <a:r>
              <a:rPr lang="en-US" b="1" dirty="0" smtClean="0">
                <a:solidFill>
                  <a:schemeClr val="accent1">
                    <a:lumMod val="50000"/>
                  </a:schemeClr>
                </a:solidFill>
              </a:rPr>
              <a:t>  </a:t>
            </a:r>
          </a:p>
          <a:p>
            <a:pPr>
              <a:buNone/>
            </a:pPr>
            <a:r>
              <a:rPr lang="en-US" b="1" dirty="0" smtClean="0">
                <a:solidFill>
                  <a:schemeClr val="accent1">
                    <a:lumMod val="50000"/>
                  </a:schemeClr>
                </a:solidFill>
              </a:rPr>
              <a:t>The gaming world inspired the Artist to do his movie because a large population of people play Games so he thought that a lot of people would enjoy the Player being ‘in the game’. </a:t>
            </a:r>
            <a:endParaRPr lang="en-AU" b="1" dirty="0">
              <a:solidFill>
                <a:schemeClr val="accent1">
                  <a:lumMod val="50000"/>
                </a:schemeClr>
              </a:solidFill>
            </a:endParaRPr>
          </a:p>
        </p:txBody>
      </p:sp>
      <p:pic>
        <p:nvPicPr>
          <p:cNvPr id="1026" name="Picture 2" descr="C:\Documents and Settings\jake\Desktop\My Pictures\Games\Other (Pacman &amp; Ect)\PacMan\Pac Rider.gif"/>
          <p:cNvPicPr>
            <a:picLocks noChangeAspect="1" noChangeArrowheads="1" noCrop="1"/>
          </p:cNvPicPr>
          <p:nvPr/>
        </p:nvPicPr>
        <p:blipFill>
          <a:blip r:embed="rId3"/>
          <a:srcRect/>
          <a:stretch>
            <a:fillRect/>
          </a:stretch>
        </p:blipFill>
        <p:spPr bwMode="auto">
          <a:xfrm>
            <a:off x="2214546" y="214290"/>
            <a:ext cx="1143008" cy="1143008"/>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solidFill>
                  <a:srgbClr val="FF0000"/>
                </a:solidFill>
                <a:latin typeface="Arslan's Blood" pitchFamily="2" charset="0"/>
              </a:rPr>
              <a:t>The Audience </a:t>
            </a:r>
            <a:endParaRPr lang="en-AU" u="sng" dirty="0">
              <a:solidFill>
                <a:srgbClr val="FF0000"/>
              </a:solidFill>
              <a:latin typeface="Arslan's Blood" pitchFamily="2" charset="0"/>
            </a:endParaRPr>
          </a:p>
        </p:txBody>
      </p:sp>
      <p:sp>
        <p:nvSpPr>
          <p:cNvPr id="3" name="Content Placeholder 2"/>
          <p:cNvSpPr>
            <a:spLocks noGrp="1"/>
          </p:cNvSpPr>
          <p:nvPr>
            <p:ph idx="1"/>
          </p:nvPr>
        </p:nvSpPr>
        <p:spPr/>
        <p:txBody>
          <a:bodyPr/>
          <a:lstStyle/>
          <a:p>
            <a:pPr>
              <a:buNone/>
            </a:pPr>
            <a:r>
              <a:rPr lang="en-US" dirty="0" smtClean="0">
                <a:solidFill>
                  <a:srgbClr val="7030A0"/>
                </a:solidFill>
                <a:latin typeface="Matisse ITC" pitchFamily="82" charset="0"/>
              </a:rPr>
              <a:t>The Audience who have watched The Artist’s </a:t>
            </a:r>
            <a:r>
              <a:rPr lang="en-US" dirty="0" smtClean="0">
                <a:solidFill>
                  <a:srgbClr val="7030A0"/>
                </a:solidFill>
                <a:latin typeface="Matisse ITC" pitchFamily="82" charset="0"/>
              </a:rPr>
              <a:t>Animation  are:</a:t>
            </a:r>
          </a:p>
          <a:p>
            <a:r>
              <a:rPr lang="en-US" dirty="0" smtClean="0">
                <a:solidFill>
                  <a:srgbClr val="7030A0"/>
                </a:solidFill>
                <a:latin typeface="Matisse ITC" pitchFamily="82" charset="0"/>
              </a:rPr>
              <a:t>School Colleges  </a:t>
            </a:r>
            <a:endParaRPr lang="en-AU" dirty="0">
              <a:solidFill>
                <a:srgbClr val="7030A0"/>
              </a:solidFill>
              <a:latin typeface="Matisse ITC" pitchFamily="82" charset="0"/>
            </a:endParaRPr>
          </a:p>
          <a:p>
            <a:r>
              <a:rPr lang="en-US" dirty="0">
                <a:solidFill>
                  <a:srgbClr val="7030A0"/>
                </a:solidFill>
                <a:latin typeface="Matisse ITC" pitchFamily="82" charset="0"/>
              </a:rPr>
              <a:t> </a:t>
            </a:r>
            <a:r>
              <a:rPr lang="en-US" dirty="0" smtClean="0">
                <a:solidFill>
                  <a:srgbClr val="7030A0"/>
                </a:solidFill>
                <a:latin typeface="Matisse ITC" pitchFamily="82" charset="0"/>
              </a:rPr>
              <a:t>fellow class members</a:t>
            </a:r>
          </a:p>
          <a:p>
            <a:r>
              <a:rPr lang="en-US" dirty="0" smtClean="0">
                <a:solidFill>
                  <a:srgbClr val="7030A0"/>
                </a:solidFill>
                <a:latin typeface="Matisse ITC" pitchFamily="82" charset="0"/>
              </a:rPr>
              <a:t>Family</a:t>
            </a:r>
          </a:p>
          <a:p>
            <a:r>
              <a:rPr lang="en-US" dirty="0" smtClean="0">
                <a:solidFill>
                  <a:srgbClr val="7030A0"/>
                </a:solidFill>
                <a:latin typeface="Matisse ITC" pitchFamily="82" charset="0"/>
              </a:rPr>
              <a:t>Teachers</a:t>
            </a:r>
          </a:p>
          <a:p>
            <a:r>
              <a:rPr lang="en-US" dirty="0">
                <a:solidFill>
                  <a:srgbClr val="7030A0"/>
                </a:solidFill>
                <a:latin typeface="Matisse ITC" pitchFamily="82" charset="0"/>
              </a:rPr>
              <a:t> </a:t>
            </a:r>
            <a:r>
              <a:rPr lang="en-US" dirty="0" smtClean="0">
                <a:solidFill>
                  <a:srgbClr val="7030A0"/>
                </a:solidFill>
                <a:latin typeface="Matisse ITC" pitchFamily="82" charset="0"/>
              </a:rPr>
              <a:t>And the internet community (YouTube &amp; Wiki spaces)</a:t>
            </a:r>
          </a:p>
          <a:p>
            <a:pPr>
              <a:buNone/>
            </a:pPr>
            <a:endParaRPr lang="en-AU" dirty="0">
              <a:solidFill>
                <a:srgbClr val="7030A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solidFill>
                  <a:srgbClr val="FFC000"/>
                </a:solidFill>
                <a:latin typeface="Arcade Normal" pitchFamily="1" charset="0"/>
              </a:rPr>
              <a:t>The World</a:t>
            </a:r>
            <a:endParaRPr lang="en-AU" u="sng" dirty="0">
              <a:solidFill>
                <a:srgbClr val="FFC000"/>
              </a:solidFill>
              <a:latin typeface="Arcade Normal" pitchFamily="1" charset="0"/>
            </a:endParaRPr>
          </a:p>
        </p:txBody>
      </p:sp>
      <p:sp>
        <p:nvSpPr>
          <p:cNvPr id="3" name="Content Placeholder 2"/>
          <p:cNvSpPr>
            <a:spLocks noGrp="1"/>
          </p:cNvSpPr>
          <p:nvPr>
            <p:ph idx="1"/>
          </p:nvPr>
        </p:nvSpPr>
        <p:spPr/>
        <p:txBody>
          <a:bodyPr/>
          <a:lstStyle/>
          <a:p>
            <a:pPr>
              <a:buNone/>
            </a:pPr>
            <a:r>
              <a:rPr lang="en-US" dirty="0" smtClean="0">
                <a:latin typeface="Faktos" pitchFamily="2" charset="0"/>
              </a:rPr>
              <a:t>The technology side of the world inspired the artist also to make my movie based on Games. ‘Cause technology is getting so advanced it feels like ‘We are in the game’</a:t>
            </a:r>
            <a:endParaRPr lang="en-AU" dirty="0">
              <a:latin typeface="Faktos" pitchFamily="2" charset="0"/>
            </a:endParaRPr>
          </a:p>
        </p:txBody>
      </p:sp>
      <p:pic>
        <p:nvPicPr>
          <p:cNvPr id="6146" name="Picture 2" descr="http://www.gifs.net/Animation11/Creatures_and_Cartoons/Game_Characters/Pacman.gif"/>
          <p:cNvPicPr>
            <a:picLocks noChangeAspect="1" noChangeArrowheads="1" noCrop="1"/>
          </p:cNvPicPr>
          <p:nvPr/>
        </p:nvPicPr>
        <p:blipFill>
          <a:blip r:embed="rId3"/>
          <a:srcRect/>
          <a:stretch>
            <a:fillRect/>
          </a:stretch>
        </p:blipFill>
        <p:spPr bwMode="auto">
          <a:xfrm>
            <a:off x="357158" y="4429131"/>
            <a:ext cx="8001056" cy="2133615"/>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u="sng" dirty="0" smtClean="0">
                <a:solidFill>
                  <a:srgbClr val="FF0066"/>
                </a:solidFill>
                <a:latin typeface="Blackadder ITC" pitchFamily="82" charset="0"/>
              </a:rPr>
              <a:t>The Structural</a:t>
            </a:r>
            <a:endParaRPr lang="en-AU" sz="5400" u="sng" dirty="0">
              <a:solidFill>
                <a:srgbClr val="FF0066"/>
              </a:solidFill>
              <a:latin typeface="Blackadder ITC" pitchFamily="82" charset="0"/>
            </a:endParaRPr>
          </a:p>
        </p:txBody>
      </p:sp>
      <p:sp>
        <p:nvSpPr>
          <p:cNvPr id="3" name="Content Placeholder 2"/>
          <p:cNvSpPr>
            <a:spLocks noGrp="1"/>
          </p:cNvSpPr>
          <p:nvPr>
            <p:ph idx="1"/>
          </p:nvPr>
        </p:nvSpPr>
        <p:spPr>
          <a:xfrm>
            <a:off x="642910" y="2332037"/>
            <a:ext cx="8229600" cy="4525963"/>
          </a:xfrm>
        </p:spPr>
        <p:txBody>
          <a:bodyPr numCol="2"/>
          <a:lstStyle/>
          <a:p>
            <a:r>
              <a:rPr lang="en-US" dirty="0" smtClean="0">
                <a:solidFill>
                  <a:schemeClr val="accent4">
                    <a:lumMod val="75000"/>
                  </a:schemeClr>
                </a:solidFill>
              </a:rPr>
              <a:t>Camera</a:t>
            </a:r>
          </a:p>
          <a:p>
            <a:r>
              <a:rPr lang="en-US" dirty="0" smtClean="0">
                <a:solidFill>
                  <a:srgbClr val="FF0000"/>
                </a:solidFill>
              </a:rPr>
              <a:t>Camera Stand</a:t>
            </a:r>
          </a:p>
          <a:p>
            <a:r>
              <a:rPr lang="en-US" dirty="0" smtClean="0">
                <a:solidFill>
                  <a:srgbClr val="FFC000"/>
                </a:solidFill>
              </a:rPr>
              <a:t>Computer</a:t>
            </a:r>
          </a:p>
          <a:p>
            <a:r>
              <a:rPr lang="en-US" dirty="0" smtClean="0">
                <a:solidFill>
                  <a:srgbClr val="00B050"/>
                </a:solidFill>
              </a:rPr>
              <a:t>Clay</a:t>
            </a:r>
          </a:p>
          <a:p>
            <a:r>
              <a:rPr lang="en-US" dirty="0" smtClean="0">
                <a:solidFill>
                  <a:srgbClr val="00B0F0"/>
                </a:solidFill>
              </a:rPr>
              <a:t>Paper</a:t>
            </a:r>
          </a:p>
          <a:p>
            <a:r>
              <a:rPr lang="en-US" dirty="0" smtClean="0">
                <a:solidFill>
                  <a:srgbClr val="7030A0"/>
                </a:solidFill>
              </a:rPr>
              <a:t>White Bored</a:t>
            </a:r>
          </a:p>
          <a:p>
            <a:r>
              <a:rPr lang="en-US" dirty="0" smtClean="0">
                <a:solidFill>
                  <a:srgbClr val="FF0066"/>
                </a:solidFill>
              </a:rPr>
              <a:t>White Bored Marker</a:t>
            </a:r>
          </a:p>
          <a:p>
            <a:r>
              <a:rPr lang="en-US" dirty="0" smtClean="0">
                <a:solidFill>
                  <a:schemeClr val="accent6">
                    <a:lumMod val="75000"/>
                  </a:schemeClr>
                </a:solidFill>
              </a:rPr>
              <a:t>iMovie</a:t>
            </a:r>
          </a:p>
          <a:p>
            <a:r>
              <a:rPr lang="en-US" dirty="0" smtClean="0">
                <a:solidFill>
                  <a:srgbClr val="92D050"/>
                </a:solidFill>
              </a:rPr>
              <a:t>Google</a:t>
            </a:r>
          </a:p>
          <a:p>
            <a:r>
              <a:rPr lang="en-US" dirty="0" smtClean="0">
                <a:solidFill>
                  <a:schemeClr val="tx2"/>
                </a:solidFill>
              </a:rPr>
              <a:t>Scissors</a:t>
            </a:r>
          </a:p>
          <a:p>
            <a:r>
              <a:rPr lang="en-US" dirty="0" smtClean="0">
                <a:solidFill>
                  <a:schemeClr val="bg2">
                    <a:lumMod val="25000"/>
                  </a:schemeClr>
                </a:solidFill>
              </a:rPr>
              <a:t>eMac Sound Effects</a:t>
            </a:r>
            <a:endParaRPr lang="en-US" dirty="0" smtClean="0">
              <a:solidFill>
                <a:schemeClr val="bg2">
                  <a:lumMod val="25000"/>
                </a:schemeClr>
              </a:solidFill>
            </a:endParaRPr>
          </a:p>
          <a:p>
            <a:pPr>
              <a:buNone/>
            </a:pPr>
            <a:endParaRPr lang="en-US" dirty="0" smtClean="0"/>
          </a:p>
          <a:p>
            <a:pPr>
              <a:buNone/>
            </a:pPr>
            <a:endParaRPr lang="en-US" dirty="0" smtClean="0"/>
          </a:p>
        </p:txBody>
      </p:sp>
      <p:sp>
        <p:nvSpPr>
          <p:cNvPr id="4" name="Title 1"/>
          <p:cNvSpPr txBox="1">
            <a:spLocks/>
          </p:cNvSpPr>
          <p:nvPr/>
        </p:nvSpPr>
        <p:spPr>
          <a:xfrm>
            <a:off x="500034" y="1643050"/>
            <a:ext cx="8229600" cy="1143000"/>
          </a:xfrm>
          <a:prstGeom prst="rect">
            <a:avLst/>
          </a:prstGeom>
        </p:spPr>
        <p:txBody>
          <a:bodyPr vert="horz" lIns="91440" tIns="45720" rIns="91440" bIns="45720" rtlCol="0" anchor="ctr">
            <a:normAutofit lnSpcReduction="10000"/>
          </a:bodyPr>
          <a:lstStyle/>
          <a:p>
            <a:pPr algn="ctr">
              <a:spcBef>
                <a:spcPct val="0"/>
              </a:spcBef>
            </a:pPr>
            <a:r>
              <a:rPr lang="en-US" sz="3500" dirty="0" smtClean="0">
                <a:solidFill>
                  <a:schemeClr val="accent2">
                    <a:lumMod val="75000"/>
                  </a:schemeClr>
                </a:solidFill>
              </a:rPr>
              <a:t>The Artist used the following items and Tools to make his Animation:</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AU" sz="5400" b="0" i="0" u="sng" strike="noStrike" kern="1200" cap="none" spc="0" normalizeH="0" baseline="0" noProof="0" dirty="0" smtClean="0">
              <a:ln>
                <a:noFill/>
              </a:ln>
              <a:solidFill>
                <a:srgbClr val="FF0066"/>
              </a:solidFill>
              <a:effectLst/>
              <a:uLnTx/>
              <a:uFillTx/>
              <a:latin typeface="Blackadder ITC" pitchFamily="82" charset="0"/>
              <a:ea typeface="+mj-ea"/>
              <a:cs typeface="+mj-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solidFill>
                  <a:schemeClr val="accent5"/>
                </a:solidFill>
                <a:latin typeface="DrSeuss" pitchFamily="2" charset="0"/>
              </a:rPr>
              <a:t>The Subjective</a:t>
            </a:r>
            <a:endParaRPr lang="en-AU" u="sng" dirty="0">
              <a:solidFill>
                <a:schemeClr val="accent5"/>
              </a:solidFill>
              <a:latin typeface="DrSeuss" pitchFamily="2" charset="0"/>
            </a:endParaRPr>
          </a:p>
        </p:txBody>
      </p:sp>
      <p:sp>
        <p:nvSpPr>
          <p:cNvPr id="3" name="Content Placeholder 2"/>
          <p:cNvSpPr>
            <a:spLocks noGrp="1"/>
          </p:cNvSpPr>
          <p:nvPr>
            <p:ph idx="1"/>
          </p:nvPr>
        </p:nvSpPr>
        <p:spPr/>
        <p:txBody>
          <a:bodyPr/>
          <a:lstStyle/>
          <a:p>
            <a:pPr>
              <a:buNone/>
            </a:pPr>
            <a:r>
              <a:rPr lang="en-US" dirty="0" smtClean="0">
                <a:solidFill>
                  <a:schemeClr val="accent3">
                    <a:lumMod val="75000"/>
                  </a:schemeClr>
                </a:solidFill>
              </a:rPr>
              <a:t> </a:t>
            </a:r>
          </a:p>
          <a:p>
            <a:pPr>
              <a:buNone/>
            </a:pPr>
            <a:r>
              <a:rPr lang="en-US" dirty="0">
                <a:solidFill>
                  <a:schemeClr val="accent3">
                    <a:lumMod val="75000"/>
                  </a:schemeClr>
                </a:solidFill>
              </a:rPr>
              <a:t> </a:t>
            </a:r>
            <a:r>
              <a:rPr lang="en-US" dirty="0" smtClean="0">
                <a:solidFill>
                  <a:schemeClr val="accent3">
                    <a:lumMod val="75000"/>
                  </a:schemeClr>
                </a:solidFill>
              </a:rPr>
              <a:t>The Artist felt like doing something that </a:t>
            </a:r>
            <a:r>
              <a:rPr lang="en-AU" dirty="0" smtClean="0">
                <a:solidFill>
                  <a:schemeClr val="accent3">
                    <a:lumMod val="75000"/>
                  </a:schemeClr>
                </a:solidFill>
              </a:rPr>
              <a:t>reminds him of </a:t>
            </a:r>
            <a:r>
              <a:rPr lang="en-AU" dirty="0">
                <a:solidFill>
                  <a:schemeClr val="accent3">
                    <a:lumMod val="75000"/>
                  </a:schemeClr>
                </a:solidFill>
              </a:rPr>
              <a:t>the old classic </a:t>
            </a:r>
            <a:r>
              <a:rPr lang="en-AU" dirty="0" smtClean="0">
                <a:solidFill>
                  <a:schemeClr val="accent3">
                    <a:lumMod val="75000"/>
                  </a:schemeClr>
                </a:solidFill>
              </a:rPr>
              <a:t>arcade </a:t>
            </a:r>
            <a:r>
              <a:rPr lang="en-AU" dirty="0">
                <a:solidFill>
                  <a:schemeClr val="accent3">
                    <a:lumMod val="75000"/>
                  </a:schemeClr>
                </a:solidFill>
              </a:rPr>
              <a:t>games</a:t>
            </a:r>
          </a:p>
        </p:txBody>
      </p:sp>
      <p:pic>
        <p:nvPicPr>
          <p:cNvPr id="4100" name="Picture 4" descr="http://i2.lg-static.co.uk/1/products/1756_pac-man-bar-top-video-arcade-namco_std.jpg"/>
          <p:cNvPicPr>
            <a:picLocks noChangeAspect="1" noChangeArrowheads="1"/>
          </p:cNvPicPr>
          <p:nvPr/>
        </p:nvPicPr>
        <p:blipFill>
          <a:blip r:embed="rId3"/>
          <a:srcRect/>
          <a:stretch>
            <a:fillRect/>
          </a:stretch>
        </p:blipFill>
        <p:spPr bwMode="auto">
          <a:xfrm>
            <a:off x="0" y="4000500"/>
            <a:ext cx="2200275" cy="2857500"/>
          </a:xfrm>
          <a:prstGeom prst="rect">
            <a:avLst/>
          </a:prstGeom>
          <a:noFill/>
        </p:spPr>
      </p:pic>
      <p:pic>
        <p:nvPicPr>
          <p:cNvPr id="4104" name="Picture 8" descr="http://www.planetn.janea.me.uk/Files/pac-man.gif"/>
          <p:cNvPicPr>
            <a:picLocks noChangeAspect="1" noChangeArrowheads="1" noCrop="1"/>
          </p:cNvPicPr>
          <p:nvPr/>
        </p:nvPicPr>
        <p:blipFill>
          <a:blip r:embed="rId4"/>
          <a:srcRect/>
          <a:stretch>
            <a:fillRect/>
          </a:stretch>
        </p:blipFill>
        <p:spPr bwMode="auto">
          <a:xfrm>
            <a:off x="6381750" y="4095750"/>
            <a:ext cx="2762250" cy="276225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solidFill>
                  <a:schemeClr val="accent4">
                    <a:lumMod val="75000"/>
                  </a:schemeClr>
                </a:solidFill>
                <a:latin typeface="Jokerman" pitchFamily="82" charset="0"/>
              </a:rPr>
              <a:t>C</a:t>
            </a:r>
            <a:r>
              <a:rPr lang="en-US" b="1" u="sng" dirty="0" smtClean="0">
                <a:solidFill>
                  <a:schemeClr val="accent4">
                    <a:lumMod val="75000"/>
                  </a:schemeClr>
                </a:solidFill>
                <a:latin typeface="Jokerman" pitchFamily="82" charset="0"/>
              </a:rPr>
              <a:t>ultural </a:t>
            </a:r>
            <a:endParaRPr lang="en-AU" u="sng" dirty="0">
              <a:solidFill>
                <a:schemeClr val="accent4">
                  <a:lumMod val="75000"/>
                </a:schemeClr>
              </a:solidFill>
              <a:latin typeface="Jokerman" pitchFamily="82" charset="0"/>
            </a:endParaRPr>
          </a:p>
        </p:txBody>
      </p:sp>
      <p:sp>
        <p:nvSpPr>
          <p:cNvPr id="3" name="Content Placeholder 2"/>
          <p:cNvSpPr>
            <a:spLocks noGrp="1"/>
          </p:cNvSpPr>
          <p:nvPr>
            <p:ph idx="1"/>
          </p:nvPr>
        </p:nvSpPr>
        <p:spPr/>
        <p:txBody>
          <a:bodyPr/>
          <a:lstStyle/>
          <a:p>
            <a:pPr>
              <a:buNone/>
            </a:pPr>
            <a:endParaRPr lang="en-US" dirty="0" smtClean="0">
              <a:solidFill>
                <a:schemeClr val="accent1">
                  <a:lumMod val="75000"/>
                </a:schemeClr>
              </a:solidFill>
            </a:endParaRPr>
          </a:p>
          <a:p>
            <a:pPr>
              <a:buNone/>
            </a:pPr>
            <a:endParaRPr lang="en-US" dirty="0">
              <a:solidFill>
                <a:schemeClr val="accent1">
                  <a:lumMod val="75000"/>
                </a:schemeClr>
              </a:solidFill>
            </a:endParaRPr>
          </a:p>
          <a:p>
            <a:pPr>
              <a:buNone/>
            </a:pPr>
            <a:r>
              <a:rPr lang="en-US" dirty="0" smtClean="0">
                <a:solidFill>
                  <a:schemeClr val="accent1">
                    <a:lumMod val="75000"/>
                  </a:schemeClr>
                </a:solidFill>
              </a:rPr>
              <a:t>The cultural side of the artist was growing up in a world full on Games and technology so that also inspired the artist to make his movie. </a:t>
            </a:r>
            <a:endParaRPr lang="en-AU" dirty="0">
              <a:solidFill>
                <a:schemeClr val="accent1">
                  <a:lumMod val="75000"/>
                </a:schemeClr>
              </a:solidFill>
            </a:endParaRPr>
          </a:p>
        </p:txBody>
      </p:sp>
      <p:pic>
        <p:nvPicPr>
          <p:cNvPr id="3074" name="Picture 2" descr="http://www.c64-wiki.de/images/8/89/PacMan_Animation1.gif"/>
          <p:cNvPicPr>
            <a:picLocks noChangeAspect="1" noChangeArrowheads="1" noCrop="1"/>
          </p:cNvPicPr>
          <p:nvPr/>
        </p:nvPicPr>
        <p:blipFill>
          <a:blip r:embed="rId3"/>
          <a:srcRect/>
          <a:stretch>
            <a:fillRect/>
          </a:stretch>
        </p:blipFill>
        <p:spPr bwMode="auto">
          <a:xfrm>
            <a:off x="2357422" y="4267200"/>
            <a:ext cx="4286280" cy="25908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rgbClr val="640000"/>
                </a:solidFill>
                <a:latin typeface="Matisse ITC" pitchFamily="82" charset="0"/>
              </a:rPr>
              <a:t>Postmodern</a:t>
            </a:r>
            <a:endParaRPr lang="en-AU" u="sng" dirty="0">
              <a:solidFill>
                <a:srgbClr val="640000"/>
              </a:solidFill>
              <a:latin typeface="Matisse ITC" pitchFamily="82" charset="0"/>
            </a:endParaRPr>
          </a:p>
        </p:txBody>
      </p:sp>
      <p:sp>
        <p:nvSpPr>
          <p:cNvPr id="3" name="Content Placeholder 2"/>
          <p:cNvSpPr>
            <a:spLocks noGrp="1"/>
          </p:cNvSpPr>
          <p:nvPr>
            <p:ph idx="1"/>
          </p:nvPr>
        </p:nvSpPr>
        <p:spPr/>
        <p:txBody>
          <a:bodyPr/>
          <a:lstStyle/>
          <a:p>
            <a:pPr>
              <a:buNone/>
            </a:pPr>
            <a:r>
              <a:rPr lang="en-US" smtClean="0">
                <a:latin typeface="Blackadder ITC" pitchFamily="82" charset="0"/>
              </a:rPr>
              <a:t>The Artist </a:t>
            </a:r>
            <a:r>
              <a:rPr lang="en-US" dirty="0" smtClean="0">
                <a:latin typeface="Blackadder ITC" pitchFamily="82" charset="0"/>
              </a:rPr>
              <a:t>Movie is different from the rest </a:t>
            </a:r>
            <a:r>
              <a:rPr lang="en-US" smtClean="0">
                <a:latin typeface="Blackadder ITC" pitchFamily="82" charset="0"/>
              </a:rPr>
              <a:t>because he </a:t>
            </a:r>
            <a:r>
              <a:rPr lang="en-US" dirty="0" smtClean="0">
                <a:latin typeface="Blackadder ITC" pitchFamily="82" charset="0"/>
              </a:rPr>
              <a:t>used 4 types of footage in my movie.</a:t>
            </a:r>
            <a:br>
              <a:rPr lang="en-US" dirty="0" smtClean="0">
                <a:latin typeface="Blackadder ITC" pitchFamily="82" charset="0"/>
              </a:rPr>
            </a:br>
            <a:r>
              <a:rPr lang="en-US" dirty="0" smtClean="0">
                <a:latin typeface="Blackadder ITC" pitchFamily="82" charset="0"/>
              </a:rPr>
              <a:t>1. Paper Animation</a:t>
            </a:r>
          </a:p>
          <a:p>
            <a:pPr>
              <a:buNone/>
            </a:pPr>
            <a:r>
              <a:rPr lang="en-US" dirty="0">
                <a:latin typeface="Blackadder ITC" pitchFamily="82" charset="0"/>
              </a:rPr>
              <a:t> </a:t>
            </a:r>
            <a:r>
              <a:rPr lang="en-US" dirty="0" smtClean="0">
                <a:latin typeface="Blackadder ITC" pitchFamily="82" charset="0"/>
              </a:rPr>
              <a:t>   2. Clay </a:t>
            </a:r>
            <a:r>
              <a:rPr lang="en-US" dirty="0" smtClean="0">
                <a:latin typeface="Blackadder ITC" pitchFamily="82" charset="0"/>
              </a:rPr>
              <a:t>Animation</a:t>
            </a:r>
          </a:p>
          <a:p>
            <a:pPr>
              <a:buNone/>
            </a:pPr>
            <a:r>
              <a:rPr lang="en-US" dirty="0">
                <a:latin typeface="Blackadder ITC" pitchFamily="82" charset="0"/>
              </a:rPr>
              <a:t> </a:t>
            </a:r>
            <a:r>
              <a:rPr lang="en-US" dirty="0" smtClean="0">
                <a:latin typeface="Blackadder ITC" pitchFamily="82" charset="0"/>
              </a:rPr>
              <a:t>   3. White Bored </a:t>
            </a:r>
            <a:r>
              <a:rPr lang="en-US" dirty="0" smtClean="0">
                <a:latin typeface="Blackadder ITC" pitchFamily="82" charset="0"/>
              </a:rPr>
              <a:t>Animation</a:t>
            </a:r>
          </a:p>
          <a:p>
            <a:pPr>
              <a:buNone/>
            </a:pPr>
            <a:r>
              <a:rPr lang="en-US" dirty="0">
                <a:latin typeface="Blackadder ITC" pitchFamily="82" charset="0"/>
              </a:rPr>
              <a:t> </a:t>
            </a:r>
            <a:r>
              <a:rPr lang="en-US" dirty="0" smtClean="0">
                <a:latin typeface="Blackadder ITC" pitchFamily="82" charset="0"/>
              </a:rPr>
              <a:t>   4. Real Life Footage</a:t>
            </a:r>
            <a:endParaRPr lang="en-AU" dirty="0">
              <a:latin typeface="Blackadder ITC" pitchFamily="82"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139</TotalTime>
  <Words>209</Words>
  <Application>Microsoft Office PowerPoint</Application>
  <PresentationFormat>On-screen Show (4:3)</PresentationFormat>
  <Paragraphs>40</Paragraphs>
  <Slides>9</Slides>
  <Notes>1</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        Photographic And Digital Media Animation Task </vt:lpstr>
      <vt:lpstr>The Artist</vt:lpstr>
      <vt:lpstr>The Audience </vt:lpstr>
      <vt:lpstr>The World</vt:lpstr>
      <vt:lpstr>The Structural</vt:lpstr>
      <vt:lpstr>The Subjective</vt:lpstr>
      <vt:lpstr>Cultural </vt:lpstr>
      <vt:lpstr>Postmodern</vt:lpstr>
      <vt:lpstr>Slide 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Photographic And Digital Media Animation Task </dc:title>
  <dc:creator>jake</dc:creator>
  <cp:lastModifiedBy>jake</cp:lastModifiedBy>
  <cp:revision>14</cp:revision>
  <dcterms:created xsi:type="dcterms:W3CDTF">2009-09-29T07:48:09Z</dcterms:created>
  <dcterms:modified xsi:type="dcterms:W3CDTF">2009-09-29T10:07:11Z</dcterms:modified>
</cp:coreProperties>
</file>